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5.jpeg" ContentType="image/jpeg"/>
  <Override PartName="/ppt/media/image27.jpeg" ContentType="image/jpeg"/>
  <Override PartName="/ppt/media/image61.jpeg" ContentType="image/jpeg"/>
  <Override PartName="/ppt/media/image33.jpeg" ContentType="image/jpeg"/>
  <Override PartName="/ppt/media/image39.jpeg" ContentType="image/jpeg"/>
  <Override PartName="/ppt/media/image40.jpeg" ContentType="image/jpeg"/>
  <Override PartName="/ppt/media/image12.jpeg" ContentType="image/jpeg"/>
  <Override PartName="/ppt/media/image45.jpeg" ContentType="image/jpeg"/>
  <Override PartName="/ppt/media/image52.jpeg" ContentType="image/jpeg"/>
  <Override PartName="/ppt/media/image17.jpeg" ContentType="image/jpeg"/>
  <Override PartName="/ppt/media/image57.jpeg" ContentType="image/jpeg"/>
  <Override PartName="/ppt/media/image3.png" ContentType="image/png"/>
  <Override PartName="/ppt/media/image24.jpeg" ContentType="image/jpeg"/>
  <Override PartName="/ppt/media/image29.jpeg" ContentType="image/jpeg"/>
  <Override PartName="/ppt/media/image30.jpeg" ContentType="image/jpeg"/>
  <Override PartName="/ppt/media/image10.png" ContentType="image/png"/>
  <Override PartName="/ppt/media/image35.jpeg" ContentType="image/jpeg"/>
  <Override PartName="/ppt/media/image42.jpeg" ContentType="image/jpeg"/>
  <Override PartName="/ppt/media/image14.jpeg" ContentType="image/jpeg"/>
  <Override PartName="/ppt/media/image47.jpeg" ContentType="image/jpeg"/>
  <Override PartName="/ppt/media/image54.jpeg" ContentType="image/jpeg"/>
  <Override PartName="/ppt/media/image21.jpeg" ContentType="image/jpeg"/>
  <Override PartName="/ppt/media/image19.jpeg" ContentType="image/jpeg"/>
  <Override PartName="/ppt/media/image59.jpeg" ContentType="image/jpeg"/>
  <Override PartName="/ppt/media/image26.jpeg" ContentType="image/jpeg"/>
  <Override PartName="/ppt/media/image60.jpeg" ContentType="image/jpeg"/>
  <Override PartName="/ppt/media/image7.png" ContentType="image/png"/>
  <Override PartName="/ppt/media/image32.jpeg" ContentType="image/jpeg"/>
  <Override PartName="/ppt/media/image38.jpeg" ContentType="image/jpeg"/>
  <Override PartName="/ppt/media/image37.jpeg" ContentType="image/jpeg"/>
  <Override PartName="/ppt/media/image44.jpeg" ContentType="image/jpeg"/>
  <Override PartName="/ppt/media/image11.jpeg" ContentType="image/jpeg"/>
  <Override PartName="/ppt/media/image9.png" ContentType="image/png"/>
  <Override PartName="/ppt/media/image51.jpeg" ContentType="image/jpeg"/>
  <Override PartName="/ppt/media/image16.jpeg" ContentType="image/jpeg"/>
  <Override PartName="/ppt/media/image49.jpeg" ContentType="image/jpeg"/>
  <Override PartName="/ppt/media/image1.jpeg" ContentType="image/jpeg"/>
  <Override PartName="/ppt/media/image56.jpeg" ContentType="image/jpeg"/>
  <Override PartName="/ppt/media/image23.jpeg" ContentType="image/jpeg"/>
  <Override PartName="/ppt/media/image28.jpeg" ContentType="image/jpeg"/>
  <Override PartName="/ppt/media/image62.jpeg" ContentType="image/jpeg"/>
  <Override PartName="/ppt/media/image2.png" ContentType="image/png"/>
  <Override PartName="/ppt/media/image34.jpeg" ContentType="image/jpeg"/>
  <Override PartName="/ppt/media/image41.jpeg" ContentType="image/jpeg"/>
  <Override PartName="/ppt/media/image13.jpeg" ContentType="image/jpeg"/>
  <Override PartName="/ppt/media/image46.jpeg" ContentType="image/jpeg"/>
  <Override PartName="/ppt/media/image4.png" ContentType="image/png"/>
  <Override PartName="/ppt/media/image53.jpeg" ContentType="image/jpeg"/>
  <Override PartName="/ppt/media/image20.jpeg" ContentType="image/jpeg"/>
  <Override PartName="/ppt/media/image18.jpeg" ContentType="image/jpeg"/>
  <Override PartName="/ppt/media/image58.jpeg" ContentType="image/jpeg"/>
  <Override PartName="/ppt/media/image25.jpeg" ContentType="image/jpeg"/>
  <Override PartName="/ppt/media/image8.jpeg" ContentType="image/jpeg"/>
  <Override PartName="/ppt/media/image31.jpeg" ContentType="image/jpeg"/>
  <Override PartName="/ppt/media/image6.png" ContentType="image/png"/>
  <Override PartName="/ppt/media/image36.jpeg" ContentType="image/jpeg"/>
  <Override PartName="/ppt/media/image43.jpeg" ContentType="image/jpeg"/>
  <Override PartName="/ppt/media/image50.jpeg" ContentType="image/jpeg"/>
  <Override PartName="/ppt/media/image15.jpeg" ContentType="image/jpeg"/>
  <Override PartName="/ppt/media/image48.jpeg" ContentType="image/jpeg"/>
  <Override PartName="/ppt/media/image55.jpeg" ContentType="image/jpeg"/>
  <Override PartName="/ppt/media/image22.jpeg" ContentType="image/jpe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8200" y="4273200"/>
            <a:ext cx="2317680" cy="1849320"/>
          </a:xfrm>
          <a:prstGeom prst="rect">
            <a:avLst/>
          </a:prstGeom>
          <a:ln>
            <a:noFill/>
          </a:ln>
        </p:spPr>
      </p:pic>
      <p:pic>
        <p:nvPicPr>
          <p:cNvPr descr="" id="4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920" y="4273200"/>
            <a:ext cx="2317680" cy="1849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5555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46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8200" y="4273200"/>
            <a:ext cx="2317680" cy="1849320"/>
          </a:xfrm>
          <a:prstGeom prst="rect">
            <a:avLst/>
          </a:prstGeom>
          <a:ln>
            <a:noFill/>
          </a:ln>
        </p:spPr>
      </p:pic>
      <p:pic>
        <p:nvPicPr>
          <p:cNvPr descr="" id="8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920" y="4273200"/>
            <a:ext cx="2317680" cy="1849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99120" y="2248200"/>
            <a:ext cx="7745040" cy="3877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5555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46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504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98200" y="4273200"/>
            <a:ext cx="2317680" cy="1849320"/>
          </a:xfrm>
          <a:prstGeom prst="rect">
            <a:avLst/>
          </a:prstGeom>
          <a:ln>
            <a:noFill/>
          </a:ln>
        </p:spPr>
      </p:pic>
      <p:pic>
        <p:nvPicPr>
          <p:cNvPr descr="" id="12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920" y="4273200"/>
            <a:ext cx="2317680" cy="18493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88320" y="570240"/>
            <a:ext cx="7755840" cy="5555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9912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3877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7400" y="427356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4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7400" y="2248200"/>
            <a:ext cx="37792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99120" y="4273560"/>
            <a:ext cx="7744680" cy="18493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674616"/>
              </a:gs>
            </a:gsLst>
            <a:path path="rect"/>
          </a:gradFill>
          <a:ln w="19080">
            <a:noFill/>
          </a:ln>
        </p:spPr>
      </p:sp>
      <p:pic>
        <p:nvPicPr>
          <p:cNvPr descr="" id="1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ece9c6"/>
                </a:solidFill>
                <a:latin typeface="Book Antiqua"/>
              </a:rPr>
              <a:t>22/03/16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A7364E6-9BF4-46DC-86D7-700D15C8BB36}" type="slidenum">
              <a:rPr lang="es-ES" sz="1200">
                <a:solidFill>
                  <a:srgbClr val="ece9c6"/>
                </a:solidFill>
                <a:latin typeface="Book Antiqua"/>
              </a:rPr>
              <a:t>&lt;número&gt;</a:t>
            </a:fld>
            <a:endParaRPr/>
          </a:p>
        </p:txBody>
      </p:sp>
      <p:sp>
        <p:nvSpPr>
          <p:cNvPr id="5" name="CustomShape 5"/>
          <p:cNvSpPr/>
          <p:nvPr/>
        </p:nvSpPr>
        <p:spPr>
          <a:xfrm>
            <a:off x="4317480" y="2887560"/>
            <a:ext cx="57888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s-ES" sz="5400">
                <a:solidFill>
                  <a:srgbClr val="e1dca5"/>
                </a:solidFill>
                <a:latin typeface="Wingdings"/>
              </a:rPr>
              <a:t></a:t>
            </a:r>
            <a:endParaRPr/>
          </a:p>
        </p:txBody>
      </p:sp>
      <p:sp>
        <p:nvSpPr>
          <p:cNvPr id="6" name="Line 6"/>
          <p:cNvSpPr/>
          <p:nvPr/>
        </p:nvSpPr>
        <p:spPr>
          <a:xfrm flipH="1" flipV="1">
            <a:off x="1193760" y="3431520"/>
            <a:ext cx="3119760" cy="1440"/>
          </a:xfrm>
          <a:prstGeom prst="line">
            <a:avLst/>
          </a:prstGeom>
          <a:ln w="12600">
            <a:solidFill>
              <a:srgbClr val="e1dca5"/>
            </a:solidFill>
            <a:round/>
          </a:ln>
        </p:spPr>
      </p:sp>
      <p:sp>
        <p:nvSpPr>
          <p:cNvPr id="7" name="Line 7"/>
          <p:cNvSpPr/>
          <p:nvPr/>
        </p:nvSpPr>
        <p:spPr>
          <a:xfrm flipH="1" flipV="1">
            <a:off x="4853160" y="3429000"/>
            <a:ext cx="3119760" cy="1440"/>
          </a:xfrm>
          <a:prstGeom prst="line">
            <a:avLst/>
          </a:prstGeom>
          <a:ln w="12600">
            <a:solidFill>
              <a:srgbClr val="e1dca5"/>
            </a:solidFill>
            <a:round/>
          </a:ln>
        </p:spPr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1183320" y="1387800"/>
            <a:ext cx="6777000" cy="1731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AR" sz="5400">
                <a:solidFill>
                  <a:srgbClr val="ffffff"/>
                </a:solidFill>
                <a:latin typeface="Book Antiqua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s-AR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AR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AR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AR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AR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AR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AR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/>
          </a:gradFill>
          <a:ln w="19080">
            <a:noFill/>
          </a:ln>
        </p:spPr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"/>
            </a:pPr>
            <a:r>
              <a:rPr lang="es-AR" sz="2200">
                <a:solidFill>
                  <a:srgbClr val="262626"/>
                </a:solidFill>
                <a:latin typeface="Book Antiqua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Font charset="2" typeface="Wingdings"/>
              <a:buChar char=""/>
            </a:pPr>
            <a:r>
              <a:rPr lang="es-AR" sz="2000">
                <a:solidFill>
                  <a:srgbClr val="262626"/>
                </a:solidFill>
                <a:latin typeface="Book Antiqua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Font charset="2" typeface="Wingdings"/>
              <a:buChar char=""/>
            </a:pPr>
            <a:r>
              <a:rPr lang="es-AR">
                <a:solidFill>
                  <a:srgbClr val="262626"/>
                </a:solidFill>
                <a:latin typeface="Book Antiqua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Font charset="2" typeface="Wingdings"/>
              <a:buChar char=""/>
            </a:pPr>
            <a:r>
              <a:rPr lang="es-AR" sz="1600">
                <a:solidFill>
                  <a:srgbClr val="262626"/>
                </a:solidFill>
                <a:latin typeface="Book Antiqua"/>
              </a:rPr>
              <a:t>Quinto nivel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95d1d"/>
                </a:solidFill>
                <a:latin typeface="Book Antiqua"/>
              </a:rPr>
              <a:t>22/03/16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D99129C-C76D-46B5-986D-1F869D2A350F}" type="slidenum">
              <a:rPr lang="es-ES" sz="1200">
                <a:solidFill>
                  <a:srgbClr val="895d1d"/>
                </a:solidFill>
                <a:latin typeface="Book Antiqua"/>
              </a:rPr>
              <a:t>&lt;número&gt;</a:t>
            </a:fld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5400">
                <a:solidFill>
                  <a:srgbClr val="895d1d"/>
                </a:solidFill>
                <a:latin typeface="Book Antiqua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50" name="CustomShape 7"/>
          <p:cNvSpPr/>
          <p:nvPr/>
        </p:nvSpPr>
        <p:spPr>
          <a:xfrm>
            <a:off x="4296240" y="1392120"/>
            <a:ext cx="57888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s-ES" sz="5400">
                <a:solidFill>
                  <a:srgbClr val="dba455"/>
                </a:solidFill>
                <a:latin typeface="Wingdings"/>
              </a:rPr>
              <a:t></a:t>
            </a:r>
            <a:endParaRPr/>
          </a:p>
        </p:txBody>
      </p:sp>
      <p:sp>
        <p:nvSpPr>
          <p:cNvPr id="51" name="Line 8"/>
          <p:cNvSpPr/>
          <p:nvPr/>
        </p:nvSpPr>
        <p:spPr>
          <a:xfrm flipH="1" flipV="1">
            <a:off x="1172520" y="1936080"/>
            <a:ext cx="3119760" cy="1800"/>
          </a:xfrm>
          <a:prstGeom prst="line">
            <a:avLst/>
          </a:prstGeom>
          <a:ln w="12600">
            <a:solidFill>
              <a:srgbClr val="dba455"/>
            </a:solidFill>
            <a:round/>
          </a:ln>
        </p:spPr>
      </p:sp>
      <p:sp>
        <p:nvSpPr>
          <p:cNvPr id="52" name="Line 9"/>
          <p:cNvSpPr/>
          <p:nvPr/>
        </p:nvSpPr>
        <p:spPr>
          <a:xfrm flipH="1" flipV="1">
            <a:off x="4831920" y="1933200"/>
            <a:ext cx="3119760" cy="1440"/>
          </a:xfrm>
          <a:prstGeom prst="line">
            <a:avLst/>
          </a:prstGeom>
          <a:ln w="12600">
            <a:solidFill>
              <a:srgbClr val="dba455"/>
            </a:solidFill>
            <a:rou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/>
          </a:gradFill>
          <a:ln w="1908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5400">
                <a:solidFill>
                  <a:srgbClr val="895d1d"/>
                </a:solidFill>
                <a:latin typeface="Book Antiqua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s-ES" sz="1200">
                <a:solidFill>
                  <a:srgbClr val="895d1d"/>
                </a:solidFill>
                <a:latin typeface="Book Antiqua"/>
              </a:rPr>
              <a:t>22/03/16</a:t>
            </a:r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E455961-CAC2-4182-98E7-2D61A8E139D1}" type="slidenum">
              <a:rPr lang="es-ES" sz="1200">
                <a:solidFill>
                  <a:srgbClr val="895d1d"/>
                </a:solidFill>
                <a:latin typeface="Book Antiqua"/>
              </a:rPr>
              <a:t>&lt;número&gt;</a:t>
            </a:fld>
            <a:endParaRPr/>
          </a:p>
        </p:txBody>
      </p:sp>
      <p:sp>
        <p:nvSpPr>
          <p:cNvPr id="92" name="CustomShape 6"/>
          <p:cNvSpPr/>
          <p:nvPr/>
        </p:nvSpPr>
        <p:spPr>
          <a:xfrm>
            <a:off x="4296240" y="1392120"/>
            <a:ext cx="57888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s-ES" sz="5400">
                <a:solidFill>
                  <a:srgbClr val="dba455"/>
                </a:solidFill>
                <a:latin typeface="Wingdings"/>
              </a:rPr>
              <a:t></a:t>
            </a:r>
            <a:endParaRPr/>
          </a:p>
        </p:txBody>
      </p:sp>
      <p:sp>
        <p:nvSpPr>
          <p:cNvPr id="93" name="Line 7"/>
          <p:cNvSpPr/>
          <p:nvPr/>
        </p:nvSpPr>
        <p:spPr>
          <a:xfrm flipH="1" flipV="1">
            <a:off x="1172520" y="1936080"/>
            <a:ext cx="3119760" cy="1800"/>
          </a:xfrm>
          <a:prstGeom prst="line">
            <a:avLst/>
          </a:prstGeom>
          <a:ln w="12600">
            <a:solidFill>
              <a:srgbClr val="dba455"/>
            </a:solidFill>
            <a:round/>
          </a:ln>
        </p:spPr>
      </p:sp>
      <p:sp>
        <p:nvSpPr>
          <p:cNvPr id="94" name="Line 8"/>
          <p:cNvSpPr/>
          <p:nvPr/>
        </p:nvSpPr>
        <p:spPr>
          <a:xfrm flipH="1" flipV="1">
            <a:off x="4831920" y="1933200"/>
            <a:ext cx="3119760" cy="1440"/>
          </a:xfrm>
          <a:prstGeom prst="line">
            <a:avLst/>
          </a:prstGeom>
          <a:ln w="12600">
            <a:solidFill>
              <a:srgbClr val="dba455"/>
            </a:solidFill>
            <a:round/>
          </a:ln>
        </p:spPr>
      </p:sp>
      <p:sp>
        <p:nvSpPr>
          <p:cNvPr id="95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s-AR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AR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AR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AR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AR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AR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AR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187640" y="1628640"/>
            <a:ext cx="6777000" cy="11304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AR" sz="5400">
                <a:solidFill>
                  <a:srgbClr val="ffffff"/>
                </a:solidFill>
                <a:latin typeface="Book Antiqua"/>
              </a:rPr>
              <a:t>LOS MATERIALES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1403640" y="3933000"/>
            <a:ext cx="6400440" cy="17521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es-ES" sz="2400">
                <a:solidFill>
                  <a:srgbClr val="ffffff"/>
                </a:solidFill>
                <a:latin typeface="Book Antiqua"/>
              </a:rPr>
              <a:t>¿De qué están hechas las cosas?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metales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74" name="7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4166280" y="4270680"/>
            <a:ext cx="1550160" cy="1937880"/>
          </a:xfrm>
          <a:prstGeom prst="rect">
            <a:avLst/>
          </a:prstGeom>
          <a:ln>
            <a:noFill/>
          </a:ln>
        </p:spPr>
      </p:pic>
      <p:pic>
        <p:nvPicPr>
          <p:cNvPr descr="" id="175" name="1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843960" y="4725000"/>
            <a:ext cx="1715400" cy="1029240"/>
          </a:xfrm>
          <a:prstGeom prst="rect">
            <a:avLst/>
          </a:prstGeom>
          <a:ln>
            <a:noFill/>
          </a:ln>
        </p:spPr>
      </p:pic>
      <p:pic>
        <p:nvPicPr>
          <p:cNvPr descr="" id="176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416280" y="199728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descr="" id="177" name="12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1115640" y="4344120"/>
            <a:ext cx="2428560" cy="1885680"/>
          </a:xfrm>
          <a:prstGeom prst="rect">
            <a:avLst/>
          </a:prstGeom>
          <a:ln>
            <a:noFill/>
          </a:ln>
        </p:spPr>
      </p:pic>
      <p:pic>
        <p:nvPicPr>
          <p:cNvPr descr="" id="178" name="13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83640" y="2047680"/>
            <a:ext cx="2514240" cy="1819080"/>
          </a:xfrm>
          <a:prstGeom prst="rect">
            <a:avLst/>
          </a:prstGeom>
          <a:ln>
            <a:noFill/>
          </a:ln>
        </p:spPr>
      </p:pic>
      <p:pic>
        <p:nvPicPr>
          <p:cNvPr descr="" id="179" name="14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3708000" y="2321280"/>
            <a:ext cx="2466720" cy="18475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699120" y="2248200"/>
            <a:ext cx="7745040" cy="3268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Son los materiales que se obtienen de los materiales naturales.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No se encuentran en la naturaleza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Ejemplos:  Plástico</a:t>
            </a:r>
            <a:endParaRPr/>
          </a:p>
          <a:p>
            <a:pPr>
              <a:lnSpc>
                <a:spcPct val="100000"/>
              </a:lnSpc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                       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Papel</a:t>
            </a:r>
            <a:endParaRPr/>
          </a:p>
          <a:p>
            <a:pPr>
              <a:lnSpc>
                <a:spcPct val="100000"/>
              </a:lnSpc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                       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Cemento</a:t>
            </a:r>
            <a:endParaRPr/>
          </a:p>
          <a:p>
            <a:pPr>
              <a:lnSpc>
                <a:spcPct val="100000"/>
              </a:lnSpc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                       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Vidrio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5400">
                <a:solidFill>
                  <a:srgbClr val="895d1d"/>
                </a:solidFill>
                <a:latin typeface="Book Antiqua"/>
              </a:rPr>
              <a:t>Materiales  artificiales</a:t>
            </a:r>
            <a:endParaRPr/>
          </a:p>
        </p:txBody>
      </p:sp>
      <p:sp>
        <p:nvSpPr>
          <p:cNvPr id="182" name="CustomShape 3"/>
          <p:cNvSpPr/>
          <p:nvPr/>
        </p:nvSpPr>
        <p:spPr>
          <a:xfrm>
            <a:off x="1259640" y="5445360"/>
            <a:ext cx="6840360" cy="364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>
                <a:solidFill>
                  <a:srgbClr val="ffffff"/>
                </a:solidFill>
                <a:latin typeface="Book Antiqua"/>
              </a:rPr>
              <a:t>Para ver algunos de los productos que se realizan con ellos, hacé clic en cada ejemplo </a:t>
            </a:r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7164360" y="5805360"/>
            <a:ext cx="935640" cy="5756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A índice 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plástico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86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000" y="2196720"/>
            <a:ext cx="1628640" cy="1820880"/>
          </a:xfrm>
          <a:prstGeom prst="rect">
            <a:avLst/>
          </a:prstGeom>
          <a:ln>
            <a:noFill/>
          </a:ln>
        </p:spPr>
      </p:pic>
      <p:pic>
        <p:nvPicPr>
          <p:cNvPr descr="" id="187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012000" y="2065680"/>
            <a:ext cx="2316600" cy="1681920"/>
          </a:xfrm>
          <a:prstGeom prst="rect">
            <a:avLst/>
          </a:prstGeom>
          <a:ln>
            <a:noFill/>
          </a:ln>
        </p:spPr>
      </p:pic>
      <p:pic>
        <p:nvPicPr>
          <p:cNvPr descr="" id="188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440" y="4360320"/>
            <a:ext cx="2390400" cy="1914120"/>
          </a:xfrm>
          <a:prstGeom prst="rect">
            <a:avLst/>
          </a:prstGeom>
          <a:ln>
            <a:noFill/>
          </a:ln>
        </p:spPr>
      </p:pic>
      <p:pic>
        <p:nvPicPr>
          <p:cNvPr descr="" id="18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074640" y="390420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descr="" id="190" name="9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827640" y="3993840"/>
            <a:ext cx="2037960" cy="2238120"/>
          </a:xfrm>
          <a:prstGeom prst="rect">
            <a:avLst/>
          </a:prstGeom>
          <a:ln>
            <a:noFill/>
          </a:ln>
        </p:spPr>
      </p:pic>
      <p:pic>
        <p:nvPicPr>
          <p:cNvPr descr="" id="191" name="15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827640" y="2065680"/>
            <a:ext cx="2485800" cy="18378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papel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94" name="7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0" y="4321440"/>
            <a:ext cx="2140200" cy="1708920"/>
          </a:xfrm>
          <a:prstGeom prst="rect">
            <a:avLst/>
          </a:prstGeom>
          <a:ln>
            <a:noFill/>
          </a:ln>
        </p:spPr>
      </p:pic>
      <p:pic>
        <p:nvPicPr>
          <p:cNvPr descr="" id="195" name="1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564000" y="2126880"/>
            <a:ext cx="1763280" cy="2221920"/>
          </a:xfrm>
          <a:prstGeom prst="rect">
            <a:avLst/>
          </a:prstGeom>
          <a:ln>
            <a:noFill/>
          </a:ln>
        </p:spPr>
      </p:pic>
      <p:pic>
        <p:nvPicPr>
          <p:cNvPr descr="" id="196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68640" y="19764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descr="" id="197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992160" y="4349160"/>
            <a:ext cx="2447640" cy="1866600"/>
          </a:xfrm>
          <a:prstGeom prst="rect">
            <a:avLst/>
          </a:prstGeom>
          <a:ln>
            <a:noFill/>
          </a:ln>
        </p:spPr>
      </p:pic>
      <p:pic>
        <p:nvPicPr>
          <p:cNvPr descr="" id="198" name="14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971640" y="2066760"/>
            <a:ext cx="2333160" cy="1961640"/>
          </a:xfrm>
          <a:prstGeom prst="rect">
            <a:avLst/>
          </a:prstGeom>
          <a:ln>
            <a:noFill/>
          </a:ln>
        </p:spPr>
      </p:pic>
      <p:pic>
        <p:nvPicPr>
          <p:cNvPr descr="" id="199" name="16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3831840" y="4696920"/>
            <a:ext cx="1781640" cy="18057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vidrio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202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601200" y="2252160"/>
            <a:ext cx="2809440" cy="1628280"/>
          </a:xfrm>
          <a:prstGeom prst="rect">
            <a:avLst/>
          </a:prstGeom>
          <a:ln>
            <a:noFill/>
          </a:ln>
        </p:spPr>
      </p:pic>
      <p:pic>
        <p:nvPicPr>
          <p:cNvPr descr="" id="203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502800" y="2139840"/>
            <a:ext cx="2219040" cy="2057040"/>
          </a:xfrm>
          <a:prstGeom prst="rect">
            <a:avLst/>
          </a:prstGeom>
          <a:ln>
            <a:noFill/>
          </a:ln>
        </p:spPr>
      </p:pic>
      <p:pic>
        <p:nvPicPr>
          <p:cNvPr descr="" id="204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265400" y="4208760"/>
            <a:ext cx="2295000" cy="1990440"/>
          </a:xfrm>
          <a:prstGeom prst="rect">
            <a:avLst/>
          </a:prstGeom>
          <a:ln>
            <a:noFill/>
          </a:ln>
        </p:spPr>
      </p:pic>
      <p:pic>
        <p:nvPicPr>
          <p:cNvPr descr="" id="205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364000" y="4179600"/>
            <a:ext cx="2638080" cy="1733040"/>
          </a:xfrm>
          <a:prstGeom prst="rect">
            <a:avLst/>
          </a:prstGeom>
          <a:ln>
            <a:noFill/>
          </a:ln>
        </p:spPr>
      </p:pic>
      <p:pic>
        <p:nvPicPr>
          <p:cNvPr descr="" id="206" name="8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852160" y="2164680"/>
            <a:ext cx="2466720" cy="18475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cemento</a:t>
            </a:r>
            <a:endParaRPr/>
          </a:p>
        </p:txBody>
      </p:sp>
      <p:sp>
        <p:nvSpPr>
          <p:cNvPr id="208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209" name="7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3490920" y="2261880"/>
            <a:ext cx="2457000" cy="1856880"/>
          </a:xfrm>
          <a:prstGeom prst="rect">
            <a:avLst/>
          </a:prstGeom>
          <a:ln>
            <a:noFill/>
          </a:ln>
        </p:spPr>
      </p:pic>
      <p:pic>
        <p:nvPicPr>
          <p:cNvPr descr="" id="210" name="1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105600" y="4119120"/>
            <a:ext cx="2476080" cy="1847520"/>
          </a:xfrm>
          <a:prstGeom prst="rect">
            <a:avLst/>
          </a:prstGeom>
          <a:ln>
            <a:noFill/>
          </a:ln>
        </p:spPr>
      </p:pic>
      <p:pic>
        <p:nvPicPr>
          <p:cNvPr descr="" id="211" name="11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493440" y="436824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descr="" id="212" name="13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583920" y="4089240"/>
            <a:ext cx="2752920" cy="1973880"/>
          </a:xfrm>
          <a:prstGeom prst="rect">
            <a:avLst/>
          </a:prstGeom>
          <a:ln>
            <a:noFill/>
          </a:ln>
        </p:spPr>
      </p:pic>
      <p:pic>
        <p:nvPicPr>
          <p:cNvPr descr="" id="213" name="14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105600" y="205632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descr="" id="214" name="16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899640" y="2056320"/>
            <a:ext cx="2466720" cy="18475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187640" y="1628640"/>
            <a:ext cx="6777000" cy="11304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AR" sz="3200">
                <a:solidFill>
                  <a:srgbClr val="ffffff"/>
                </a:solidFill>
                <a:latin typeface="Book Antiqua"/>
              </a:rPr>
              <a:t>Cada producto que nos rodea está hecho de materiales. Vamos a conocerlos… vamos a interactuar.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1403640" y="3933000"/>
            <a:ext cx="6400440" cy="1752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s-ES" sz="2400">
                <a:solidFill>
                  <a:srgbClr val="ffffff"/>
                </a:solidFill>
                <a:latin typeface="Book Antiqua"/>
              </a:rPr>
              <a:t>Los temas son: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400">
                <a:solidFill>
                  <a:srgbClr val="ffffff"/>
                </a:solidFill>
                <a:latin typeface="Book Antiqua"/>
              </a:rPr>
              <a:t>¿Qué son los materiales?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ES" sz="2400">
                <a:solidFill>
                  <a:srgbClr val="ffffff"/>
                </a:solidFill>
                <a:latin typeface="Book Antiqua"/>
              </a:rPr>
              <a:t>Materiales naturales y materiales artificiales              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99120" y="2248200"/>
            <a:ext cx="7745040" cy="2980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Son los materiales que existen en la naturaleza como lana, hierro, madera, petróleo, agua, mármol, arena, etc.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 </a:t>
            </a:r>
            <a:r>
              <a:rPr lang="es-AR" sz="2400">
                <a:solidFill>
                  <a:srgbClr val="262626"/>
                </a:solidFill>
                <a:latin typeface="Book Antiqua"/>
              </a:rPr>
              <a:t>Pueden ser de origen animal, de origen vegetal y de origen mineral.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"/>
            </a:pPr>
            <a:r>
              <a:rPr lang="es-AR" sz="2400">
                <a:solidFill>
                  <a:srgbClr val="262626"/>
                </a:solidFill>
                <a:latin typeface="Book Antiqua"/>
              </a:rPr>
              <a:t>Constituyen los materiales básicos para la fabricación de nuevos materiales.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5400">
                <a:solidFill>
                  <a:srgbClr val="895d1d"/>
                </a:solidFill>
                <a:latin typeface="Book Antiqua"/>
              </a:rPr>
              <a:t>Materiales   naturales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7020360" y="5229360"/>
            <a:ext cx="935640" cy="5756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A índice 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7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3454200" y="2349000"/>
            <a:ext cx="5285880" cy="331452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400">
                <a:solidFill>
                  <a:srgbClr val="895d1d"/>
                </a:solidFill>
                <a:latin typeface="Book Antiqua"/>
              </a:rPr>
              <a:t>Productos hechos con cuero…</a:t>
            </a:r>
            <a:endParaRPr/>
          </a:p>
        </p:txBody>
      </p:sp>
      <p:pic>
        <p:nvPicPr>
          <p:cNvPr descr="" id="139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93080" y="2132640"/>
            <a:ext cx="2660760" cy="1995480"/>
          </a:xfrm>
          <a:prstGeom prst="rect">
            <a:avLst/>
          </a:prstGeom>
          <a:ln>
            <a:noFill/>
          </a:ln>
        </p:spPr>
      </p:pic>
      <p:pic>
        <p:nvPicPr>
          <p:cNvPr descr="" id="140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606680" y="4128480"/>
            <a:ext cx="1847520" cy="246672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2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2627640" y="4086360"/>
            <a:ext cx="2142720" cy="214272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400">
                <a:solidFill>
                  <a:srgbClr val="895d1d"/>
                </a:solidFill>
                <a:latin typeface="Book Antiqua"/>
              </a:rPr>
              <a:t>Productos hechos con  lana</a:t>
            </a:r>
            <a:r>
              <a:rPr lang="es-AR" sz="5400">
                <a:solidFill>
                  <a:srgbClr val="895d1d"/>
                </a:solidFill>
                <a:latin typeface="Book Antiqua"/>
              </a:rPr>
              <a:t>…</a:t>
            </a:r>
            <a:endParaRPr/>
          </a:p>
        </p:txBody>
      </p:sp>
      <p:pic>
        <p:nvPicPr>
          <p:cNvPr descr="" id="144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2107800"/>
            <a:ext cx="3049560" cy="3049560"/>
          </a:xfrm>
          <a:prstGeom prst="rect">
            <a:avLst/>
          </a:prstGeom>
          <a:ln>
            <a:noFill/>
          </a:ln>
        </p:spPr>
      </p:pic>
      <p:pic>
        <p:nvPicPr>
          <p:cNvPr descr="" id="145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763640" y="2107800"/>
            <a:ext cx="2466720" cy="184752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madera…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49" name="7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3530880" y="2062800"/>
            <a:ext cx="1947240" cy="1854000"/>
          </a:xfrm>
          <a:prstGeom prst="rect">
            <a:avLst/>
          </a:prstGeom>
          <a:ln>
            <a:noFill/>
          </a:ln>
        </p:spPr>
      </p:pic>
      <p:pic>
        <p:nvPicPr>
          <p:cNvPr descr="" id="150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53680" y="4005000"/>
            <a:ext cx="1904760" cy="1923840"/>
          </a:xfrm>
          <a:prstGeom prst="rect">
            <a:avLst/>
          </a:prstGeom>
          <a:ln>
            <a:noFill/>
          </a:ln>
        </p:spPr>
      </p:pic>
      <p:pic>
        <p:nvPicPr>
          <p:cNvPr descr="" id="151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4179960"/>
            <a:ext cx="3259440" cy="2050920"/>
          </a:xfrm>
          <a:prstGeom prst="rect">
            <a:avLst/>
          </a:prstGeom>
          <a:ln>
            <a:noFill/>
          </a:ln>
        </p:spPr>
      </p:pic>
      <p:pic>
        <p:nvPicPr>
          <p:cNvPr descr="" id="152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755640" y="211824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descr="" id="153" name="12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5724000" y="2077920"/>
            <a:ext cx="2519280" cy="18878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algodón…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56" name="7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40" y="4584240"/>
            <a:ext cx="2285640" cy="1714320"/>
          </a:xfrm>
          <a:prstGeom prst="rect">
            <a:avLst/>
          </a:prstGeom>
          <a:ln>
            <a:noFill/>
          </a:ln>
        </p:spPr>
      </p:pic>
      <p:pic>
        <p:nvPicPr>
          <p:cNvPr descr="" id="157" name="9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150360" y="210672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descr="" id="158" name="1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796920" y="415584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descr="" id="159" name="11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56000" y="2637000"/>
            <a:ext cx="2142720" cy="2142720"/>
          </a:xfrm>
          <a:prstGeom prst="rect">
            <a:avLst/>
          </a:prstGeom>
          <a:ln>
            <a:noFill/>
          </a:ln>
        </p:spPr>
      </p:pic>
      <p:pic>
        <p:nvPicPr>
          <p:cNvPr descr="" id="160" name="12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971640" y="2021040"/>
            <a:ext cx="1511640" cy="222588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caucho…</a:t>
            </a: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63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4765320" y="2205000"/>
            <a:ext cx="2085120" cy="1563480"/>
          </a:xfrm>
          <a:prstGeom prst="rect">
            <a:avLst/>
          </a:prstGeom>
          <a:ln>
            <a:noFill/>
          </a:ln>
        </p:spPr>
      </p:pic>
      <p:pic>
        <p:nvPicPr>
          <p:cNvPr descr="" id="164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40" y="2095560"/>
            <a:ext cx="3323880" cy="2193840"/>
          </a:xfrm>
          <a:prstGeom prst="rect">
            <a:avLst/>
          </a:prstGeom>
          <a:ln>
            <a:noFill/>
          </a:ln>
        </p:spPr>
      </p:pic>
      <p:pic>
        <p:nvPicPr>
          <p:cNvPr descr="" id="165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3636000" y="4462920"/>
            <a:ext cx="2164320" cy="1472040"/>
          </a:xfrm>
          <a:prstGeom prst="rect">
            <a:avLst/>
          </a:prstGeom>
          <a:ln>
            <a:noFill/>
          </a:ln>
        </p:spPr>
      </p:pic>
      <p:pic>
        <p:nvPicPr>
          <p:cNvPr descr="" id="166" name="7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05960" y="3627360"/>
            <a:ext cx="2404440" cy="226908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AR" sz="4000">
                <a:solidFill>
                  <a:srgbClr val="895d1d"/>
                </a:solidFill>
                <a:latin typeface="Book Antiqua"/>
              </a:rPr>
              <a:t>Productos hechos con corcho…</a:t>
            </a:r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6372360" y="5928840"/>
            <a:ext cx="935640" cy="57384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873624"/>
          </a:solidFill>
          <a:ln w="19080">
            <a:solidFill>
              <a:srgbClr val="4e1f14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1200">
                <a:solidFill>
                  <a:srgbClr val="ffffff"/>
                </a:solidFill>
                <a:latin typeface="Book Antiqua"/>
              </a:rPr>
              <a:t>Volver </a:t>
            </a:r>
            <a:endParaRPr/>
          </a:p>
        </p:txBody>
      </p:sp>
      <p:pic>
        <p:nvPicPr>
          <p:cNvPr descr="" id="169" name="3 Marcador de contenido"/>
          <p:cNvPicPr/>
          <p:nvPr/>
        </p:nvPicPr>
        <p:blipFill>
          <a:blip r:embed="rId1"/>
          <a:stretch>
            <a:fillRect/>
          </a:stretch>
        </p:blipFill>
        <p:spPr>
          <a:xfrm>
            <a:off x="3564000" y="4221000"/>
            <a:ext cx="1676160" cy="1304640"/>
          </a:xfrm>
          <a:prstGeom prst="rect">
            <a:avLst/>
          </a:prstGeom>
          <a:ln>
            <a:noFill/>
          </a:ln>
        </p:spPr>
      </p:pic>
      <p:pic>
        <p:nvPicPr>
          <p:cNvPr descr="" id="170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580000" y="1990440"/>
            <a:ext cx="2943720" cy="2357280"/>
          </a:xfrm>
          <a:prstGeom prst="rect">
            <a:avLst/>
          </a:prstGeom>
          <a:ln>
            <a:noFill/>
          </a:ln>
        </p:spPr>
      </p:pic>
      <p:pic>
        <p:nvPicPr>
          <p:cNvPr descr="" id="171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40" y="2205000"/>
            <a:ext cx="2133360" cy="214272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